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3"/>
  </p:notesMasterIdLst>
  <p:sldIdLst>
    <p:sldId id="258" r:id="rId2"/>
  </p:sldIdLst>
  <p:sldSz cx="7315200" cy="7315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" roundtripDataSignature="AMtx7mgpz6CqPAg5W2BirqOnK3ExtKfn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7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2098" y="58"/>
      </p:cViewPr>
      <p:guideLst>
        <p:guide orient="horz" pos="2304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10" Type="http://schemas.openxmlformats.org/officeDocument/2006/relationships/viewProps" Target="viewProps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885950" y="1143000"/>
            <a:ext cx="30861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197187"/>
            <a:ext cx="6217920" cy="254677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42174"/>
            <a:ext cx="5486400" cy="1766146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10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389467"/>
            <a:ext cx="157734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89467"/>
            <a:ext cx="464058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93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20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823722"/>
            <a:ext cx="6309360" cy="304291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4895429"/>
            <a:ext cx="6309360" cy="16001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76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947333"/>
            <a:ext cx="310896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947333"/>
            <a:ext cx="310896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9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89468"/>
            <a:ext cx="630936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793241"/>
            <a:ext cx="3094672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672080"/>
            <a:ext cx="3094672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793241"/>
            <a:ext cx="3109913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672080"/>
            <a:ext cx="3109913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12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73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8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053255"/>
            <a:ext cx="3703320" cy="519853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52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053255"/>
            <a:ext cx="3703320" cy="519853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BEF5-CDFC-4CA3-B841-211DEBCEA037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46EB5-1907-444A-9010-14E8D9DF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43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89468"/>
            <a:ext cx="630936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947333"/>
            <a:ext cx="630936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30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99;p1">
            <a:extLst>
              <a:ext uri="{FF2B5EF4-FFF2-40B4-BE49-F238E27FC236}">
                <a16:creationId xmlns:a16="http://schemas.microsoft.com/office/drawing/2014/main" id="{D3FE4831-0A07-9494-BE89-B9D5B740BC74}"/>
              </a:ext>
            </a:extLst>
          </p:cNvPr>
          <p:cNvSpPr/>
          <p:nvPr/>
        </p:nvSpPr>
        <p:spPr>
          <a:xfrm>
            <a:off x="6719455" y="1829673"/>
            <a:ext cx="574767" cy="1050050"/>
          </a:xfrm>
          <a:prstGeom prst="rightArrow">
            <a:avLst>
              <a:gd name="adj1" fmla="val 50000"/>
              <a:gd name="adj2" fmla="val 40066"/>
            </a:avLst>
          </a:prstGeom>
          <a:solidFill>
            <a:srgbClr val="D9E5F8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Google Shape;101;p1">
            <a:extLst>
              <a:ext uri="{FF2B5EF4-FFF2-40B4-BE49-F238E27FC236}">
                <a16:creationId xmlns:a16="http://schemas.microsoft.com/office/drawing/2014/main" id="{32DAD4C6-0D0A-73F3-4249-BF9A552C91CC}"/>
              </a:ext>
            </a:extLst>
          </p:cNvPr>
          <p:cNvSpPr/>
          <p:nvPr/>
        </p:nvSpPr>
        <p:spPr>
          <a:xfrm>
            <a:off x="5709146" y="1940751"/>
            <a:ext cx="1400858" cy="836023"/>
          </a:xfrm>
          <a:prstGeom prst="rect">
            <a:avLst/>
          </a:prstGeom>
          <a:solidFill>
            <a:srgbClr val="D9E5F8"/>
          </a:solidFill>
          <a:ln>
            <a:noFill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Google Shape;97;p1">
            <a:extLst>
              <a:ext uri="{FF2B5EF4-FFF2-40B4-BE49-F238E27FC236}">
                <a16:creationId xmlns:a16="http://schemas.microsoft.com/office/drawing/2014/main" id="{A8B29BCC-6DEC-3641-BAD3-FBEE35261639}"/>
              </a:ext>
            </a:extLst>
          </p:cNvPr>
          <p:cNvSpPr/>
          <p:nvPr/>
        </p:nvSpPr>
        <p:spPr>
          <a:xfrm>
            <a:off x="1729494" y="1935291"/>
            <a:ext cx="2163209" cy="836023"/>
          </a:xfrm>
          <a:prstGeom prst="rect">
            <a:avLst/>
          </a:prstGeom>
          <a:solidFill>
            <a:srgbClr val="FEADA7"/>
          </a:solidFill>
          <a:ln>
            <a:noFill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Google Shape;98;p1"/>
          <p:cNvSpPr/>
          <p:nvPr/>
        </p:nvSpPr>
        <p:spPr>
          <a:xfrm>
            <a:off x="10955" y="1941365"/>
            <a:ext cx="1713847" cy="835218"/>
          </a:xfrm>
          <a:prstGeom prst="rect">
            <a:avLst/>
          </a:prstGeom>
          <a:solidFill>
            <a:srgbClr val="A3C5ED"/>
          </a:solidFill>
          <a:ln>
            <a:noFill/>
          </a:ln>
        </p:spPr>
        <p:txBody>
          <a:bodyPr spcFirstLastPara="1" wrap="square" lIns="86048" tIns="43013" rIns="86048" bIns="43013" anchor="ctr" anchorCtr="0">
            <a:noAutofit/>
          </a:bodyPr>
          <a:lstStyle/>
          <a:p>
            <a:pPr algn="ctr" defTabSz="522554">
              <a:buClrTx/>
            </a:pPr>
            <a:endParaRPr sz="1695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658" y="16213"/>
            <a:ext cx="7290845" cy="1795561"/>
            <a:chOff x="3079" y="-3449"/>
            <a:chExt cx="7170580" cy="1137755"/>
          </a:xfrm>
        </p:grpSpPr>
        <p:pic>
          <p:nvPicPr>
            <p:cNvPr id="6" name="Google Shape;89;p1" descr="An aerial view of a land with water&#10;&#10;Description automatically generated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799377" y="4908"/>
              <a:ext cx="1805691" cy="1129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91;p1" descr="A map of a river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8529" y="-1573"/>
              <a:ext cx="1562242" cy="1133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95;p1" descr="A map of a river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674246" y="0"/>
              <a:ext cx="2128471" cy="1129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96;p1"/>
            <p:cNvPicPr preferRelativeResize="0"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079" y="-3449"/>
              <a:ext cx="1688001" cy="11338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116;p1"/>
            <p:cNvSpPr txBox="1"/>
            <p:nvPr/>
          </p:nvSpPr>
          <p:spPr>
            <a:xfrm>
              <a:off x="6208144" y="0"/>
              <a:ext cx="965515" cy="286082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gravel dune formation</a:t>
              </a:r>
              <a:endParaRPr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Google Shape;117;p1"/>
            <p:cNvSpPr txBox="1"/>
            <p:nvPr/>
          </p:nvSpPr>
          <p:spPr>
            <a:xfrm>
              <a:off x="3830525" y="-1170"/>
              <a:ext cx="1781145" cy="286082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scarred floodplain &amp;  abundant barracks</a:t>
              </a:r>
              <a:endParaRPr b="1" kern="1200" dirty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Google Shape;118;p1"/>
            <p:cNvSpPr txBox="1"/>
            <p:nvPr/>
          </p:nvSpPr>
          <p:spPr>
            <a:xfrm>
              <a:off x="2631559" y="0"/>
              <a:ext cx="1190634" cy="286082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artisanal pit mining in river</a:t>
              </a:r>
              <a:endParaRPr sz="186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Google Shape;136;p1"/>
            <p:cNvSpPr txBox="1"/>
            <p:nvPr/>
          </p:nvSpPr>
          <p:spPr>
            <a:xfrm>
              <a:off x="546406" y="0"/>
              <a:ext cx="1141486" cy="282913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sz="1051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pristine riverine landscape </a:t>
              </a:r>
              <a:endParaRPr sz="105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650" y="5379083"/>
            <a:ext cx="7301529" cy="1950290"/>
            <a:chOff x="5594" y="3718332"/>
            <a:chExt cx="7187491" cy="1462720"/>
          </a:xfrm>
        </p:grpSpPr>
        <p:pic>
          <p:nvPicPr>
            <p:cNvPr id="15" name="Google Shape;135;p1" descr="Aerial view of a field with water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618429" y="3731043"/>
              <a:ext cx="1574656" cy="14499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0;p1" descr="A river running through a field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5594" y="3731043"/>
              <a:ext cx="1691640" cy="1449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3;p1" descr="Long shot of people in boats&#10;&#10;Description automatically generated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679243" y="3731042"/>
              <a:ext cx="2130552" cy="14500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92;p1" descr="A aerial view of a river&#10;&#10;Description automatically generated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807904" y="3727703"/>
              <a:ext cx="1810524" cy="14507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37;p1"/>
            <p:cNvSpPr txBox="1"/>
            <p:nvPr/>
          </p:nvSpPr>
          <p:spPr>
            <a:xfrm>
              <a:off x="377928" y="3720725"/>
              <a:ext cx="1306622" cy="338613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crop fields before extraction</a:t>
              </a:r>
              <a:endParaRPr sz="186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Google Shape;140;p1"/>
            <p:cNvSpPr txBox="1"/>
            <p:nvPr/>
          </p:nvSpPr>
          <p:spPr>
            <a:xfrm>
              <a:off x="6135831" y="3719237"/>
              <a:ext cx="1036864" cy="215454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re-cultivation</a:t>
              </a:r>
              <a:endParaRPr sz="186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Google Shape;138;p1">
              <a:extLst>
                <a:ext uri="{FF2B5EF4-FFF2-40B4-BE49-F238E27FC236}">
                  <a16:creationId xmlns:a16="http://schemas.microsoft.com/office/drawing/2014/main" id="{190799FB-AE30-BE91-351B-4AF9F520D5B0}"/>
                </a:ext>
              </a:extLst>
            </p:cNvPr>
            <p:cNvSpPr txBox="1"/>
            <p:nvPr/>
          </p:nvSpPr>
          <p:spPr>
            <a:xfrm>
              <a:off x="1689511" y="3718332"/>
              <a:ext cx="2130551" cy="215454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artisanal local labor-based mining</a:t>
              </a:r>
              <a:endParaRPr sz="186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Google Shape;139;p1">
              <a:extLst>
                <a:ext uri="{FF2B5EF4-FFF2-40B4-BE49-F238E27FC236}">
                  <a16:creationId xmlns:a16="http://schemas.microsoft.com/office/drawing/2014/main" id="{2DA5A5C0-845A-A640-D134-96B34BA8FED7}"/>
                </a:ext>
              </a:extLst>
            </p:cNvPr>
            <p:cNvSpPr txBox="1"/>
            <p:nvPr/>
          </p:nvSpPr>
          <p:spPr>
            <a:xfrm>
              <a:off x="4102045" y="3721104"/>
              <a:ext cx="1517275" cy="215454"/>
            </a:xfrm>
            <a:prstGeom prst="rect">
              <a:avLst/>
            </a:prstGeom>
            <a:solidFill>
              <a:schemeClr val="lt1">
                <a:alpha val="50000"/>
              </a:schemeClr>
            </a:solidFill>
            <a:ln>
              <a:noFill/>
            </a:ln>
          </p:spPr>
          <p:txBody>
            <a:bodyPr spcFirstLastPara="1" wrap="square" lIns="121901" tIns="60935" rIns="121901" bIns="60935" anchor="t" anchorCtr="0">
              <a:spAutoFit/>
            </a:bodyPr>
            <a:lstStyle/>
            <a:p>
              <a:pPr algn="r" defTabSz="522554">
                <a:buClrTx/>
              </a:pPr>
              <a:r>
                <a:rPr lang="en-US" b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mechanized extraction</a:t>
              </a:r>
              <a:endParaRPr sz="186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5" name="Google Shape;149;p1"/>
          <p:cNvPicPr preferRelativeResize="0"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9221" y="4185648"/>
            <a:ext cx="6500157" cy="10943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D136180-B21D-D25B-2F33-BAD3FBF8B9A8}"/>
              </a:ext>
            </a:extLst>
          </p:cNvPr>
          <p:cNvCxnSpPr>
            <a:cxnSpLocks/>
          </p:cNvCxnSpPr>
          <p:nvPr/>
        </p:nvCxnSpPr>
        <p:spPr>
          <a:xfrm>
            <a:off x="577705" y="5219092"/>
            <a:ext cx="6071616" cy="10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5AF5FA-614B-40C5-4F17-9DB81820F8FB}"/>
              </a:ext>
            </a:extLst>
          </p:cNvPr>
          <p:cNvCxnSpPr/>
          <p:nvPr/>
        </p:nvCxnSpPr>
        <p:spPr>
          <a:xfrm flipV="1">
            <a:off x="580505" y="4195339"/>
            <a:ext cx="0" cy="1021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759A81A-1470-C61F-9BA8-B2F22BB283A5}"/>
              </a:ext>
            </a:extLst>
          </p:cNvPr>
          <p:cNvSpPr txBox="1"/>
          <p:nvPr/>
        </p:nvSpPr>
        <p:spPr>
          <a:xfrm>
            <a:off x="6560930" y="5093180"/>
            <a:ext cx="656741" cy="23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22554">
              <a:buClrTx/>
            </a:pPr>
            <a:r>
              <a:rPr lang="en-US" sz="940"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Time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CD7B92-D503-74FA-CBC3-D5E87F8C0AD5}"/>
              </a:ext>
            </a:extLst>
          </p:cNvPr>
          <p:cNvSpPr txBox="1"/>
          <p:nvPr/>
        </p:nvSpPr>
        <p:spPr>
          <a:xfrm>
            <a:off x="-13308" y="4389119"/>
            <a:ext cx="656739" cy="483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22554">
              <a:buClrTx/>
            </a:pPr>
            <a:r>
              <a:rPr lang="en-US" sz="847"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Gravel volume</a:t>
            </a:r>
          </a:p>
          <a:p>
            <a:pPr algn="ctr" defTabSz="522554">
              <a:buClrTx/>
            </a:pPr>
            <a:r>
              <a:rPr lang="en-US" sz="847"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extracted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062275-B0D7-D45F-25A1-5B8CB65336AF}"/>
              </a:ext>
            </a:extLst>
          </p:cNvPr>
          <p:cNvCxnSpPr/>
          <p:nvPr/>
        </p:nvCxnSpPr>
        <p:spPr>
          <a:xfrm flipV="1">
            <a:off x="6519834" y="4201870"/>
            <a:ext cx="0" cy="1021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10EAE5C-8134-8BB5-1367-8AE953A57124}"/>
              </a:ext>
            </a:extLst>
          </p:cNvPr>
          <p:cNvSpPr txBox="1"/>
          <p:nvPr/>
        </p:nvSpPr>
        <p:spPr>
          <a:xfrm>
            <a:off x="6463021" y="4427121"/>
            <a:ext cx="902000" cy="35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22554">
              <a:buClrTx/>
            </a:pPr>
            <a:r>
              <a:rPr lang="en-US" sz="847"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Migrant worker</a:t>
            </a:r>
          </a:p>
          <a:p>
            <a:pPr algn="ctr" defTabSz="522554">
              <a:buClrTx/>
            </a:pPr>
            <a:r>
              <a:rPr lang="en-US" sz="847" b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population</a:t>
            </a:r>
          </a:p>
        </p:txBody>
      </p:sp>
      <p:sp>
        <p:nvSpPr>
          <p:cNvPr id="34" name="Google Shape;103;p1"/>
          <p:cNvSpPr/>
          <p:nvPr/>
        </p:nvSpPr>
        <p:spPr>
          <a:xfrm>
            <a:off x="3893194" y="1935289"/>
            <a:ext cx="1839250" cy="83548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86048" tIns="43013" rIns="86048" bIns="43013" anchor="ctr" anchorCtr="0">
            <a:noAutofit/>
          </a:bodyPr>
          <a:lstStyle/>
          <a:p>
            <a:pPr algn="ctr" defTabSz="522554">
              <a:buClrTx/>
            </a:pPr>
            <a:endParaRPr sz="1695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Google Shape;120;p1"/>
          <p:cNvSpPr txBox="1"/>
          <p:nvPr/>
        </p:nvSpPr>
        <p:spPr>
          <a:xfrm rot="16200000">
            <a:off x="6514008" y="2156953"/>
            <a:ext cx="965636" cy="40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048" tIns="43013" rIns="86048" bIns="43013" anchor="t" anchorCtr="0">
            <a:spAutoFit/>
          </a:bodyPr>
          <a:lstStyle/>
          <a:p>
            <a:pPr algn="ctr" defTabSz="522554">
              <a:buClrTx/>
            </a:pPr>
            <a:r>
              <a:rPr lang="en-US" sz="1029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Policy Guidance</a:t>
            </a:r>
            <a:endParaRPr sz="1029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6" name="Google Shape;148;p1"/>
          <p:cNvCxnSpPr>
            <a:cxnSpLocks/>
          </p:cNvCxnSpPr>
          <p:nvPr/>
        </p:nvCxnSpPr>
        <p:spPr>
          <a:xfrm flipV="1">
            <a:off x="12265" y="2777152"/>
            <a:ext cx="7053943" cy="151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104;p1">
            <a:extLst>
              <a:ext uri="{FF2B5EF4-FFF2-40B4-BE49-F238E27FC236}">
                <a16:creationId xmlns:a16="http://schemas.microsoft.com/office/drawing/2014/main" id="{D4472C36-2440-731E-DE32-4CB230BAB979}"/>
              </a:ext>
            </a:extLst>
          </p:cNvPr>
          <p:cNvSpPr txBox="1"/>
          <p:nvPr/>
        </p:nvSpPr>
        <p:spPr>
          <a:xfrm>
            <a:off x="1761049" y="2082212"/>
            <a:ext cx="2111546" cy="5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048" tIns="43013" rIns="86048" bIns="43013" anchor="t" anchorCtr="0">
            <a:spAutoFit/>
          </a:bodyPr>
          <a:lstStyle/>
          <a:p>
            <a:pPr algn="ctr" defTabSz="522554">
              <a:buClrTx/>
            </a:pPr>
            <a:r>
              <a:rPr lang="en-US" sz="143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Active Channel Extraction Dominance</a:t>
            </a:r>
            <a:endParaRPr sz="1431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Google Shape;105;p1">
            <a:extLst>
              <a:ext uri="{FF2B5EF4-FFF2-40B4-BE49-F238E27FC236}">
                <a16:creationId xmlns:a16="http://schemas.microsoft.com/office/drawing/2014/main" id="{0398FE1C-D557-0DFD-A16A-182D0C07BCE8}"/>
              </a:ext>
            </a:extLst>
          </p:cNvPr>
          <p:cNvSpPr txBox="1"/>
          <p:nvPr/>
        </p:nvSpPr>
        <p:spPr>
          <a:xfrm>
            <a:off x="3801340" y="1981753"/>
            <a:ext cx="2055206" cy="74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048" tIns="43013" rIns="86048" bIns="43013" anchor="t" anchorCtr="0">
            <a:spAutoFit/>
          </a:bodyPr>
          <a:lstStyle/>
          <a:p>
            <a:pPr algn="ctr" defTabSz="522554">
              <a:buClrTx/>
            </a:pPr>
            <a:r>
              <a:rPr lang="en-US" sz="143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Abandoned Channels/Floodplain Extraction</a:t>
            </a:r>
            <a:endParaRPr sz="1431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Google Shape;102;p1">
            <a:extLst>
              <a:ext uri="{FF2B5EF4-FFF2-40B4-BE49-F238E27FC236}">
                <a16:creationId xmlns:a16="http://schemas.microsoft.com/office/drawing/2014/main" id="{3DF43441-340A-4579-FA38-0D716D88B92A}"/>
              </a:ext>
            </a:extLst>
          </p:cNvPr>
          <p:cNvSpPr txBox="1"/>
          <p:nvPr/>
        </p:nvSpPr>
        <p:spPr>
          <a:xfrm>
            <a:off x="80075" y="2185225"/>
            <a:ext cx="1565869" cy="30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048" tIns="43013" rIns="86048" bIns="43013" anchor="t" anchorCtr="0">
            <a:spAutoFit/>
          </a:bodyPr>
          <a:lstStyle/>
          <a:p>
            <a:pPr algn="ctr" defTabSz="522554">
              <a:buClrTx/>
            </a:pPr>
            <a:r>
              <a:rPr lang="en-US" sz="143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Pre-Extraction</a:t>
            </a:r>
            <a:endParaRPr sz="1431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Google Shape;107;p1">
            <a:extLst>
              <a:ext uri="{FF2B5EF4-FFF2-40B4-BE49-F238E27FC236}">
                <a16:creationId xmlns:a16="http://schemas.microsoft.com/office/drawing/2014/main" id="{A552EE35-58D3-75EF-AC63-345ACC0F83B1}"/>
              </a:ext>
            </a:extLst>
          </p:cNvPr>
          <p:cNvSpPr txBox="1"/>
          <p:nvPr/>
        </p:nvSpPr>
        <p:spPr>
          <a:xfrm>
            <a:off x="5666346" y="2190308"/>
            <a:ext cx="1213123" cy="30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048" tIns="43013" rIns="86048" bIns="43013" anchor="t" anchorCtr="0">
            <a:spAutoFit/>
          </a:bodyPr>
          <a:lstStyle/>
          <a:p>
            <a:pPr algn="ctr" defTabSz="522554">
              <a:buClrTx/>
            </a:pPr>
            <a:r>
              <a:rPr lang="en-US" sz="143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Recovery</a:t>
            </a:r>
            <a:endParaRPr sz="1431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7315199" cy="731519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9" rIns="97536" bIns="4876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22554">
              <a:buClrTx/>
            </a:pPr>
            <a:endParaRPr lang="en-US" sz="1536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C4B1E70-3120-E96C-9F42-823C5A059DAC}"/>
              </a:ext>
            </a:extLst>
          </p:cNvPr>
          <p:cNvSpPr/>
          <p:nvPr/>
        </p:nvSpPr>
        <p:spPr>
          <a:xfrm>
            <a:off x="1567828" y="4361612"/>
            <a:ext cx="4098504" cy="815122"/>
          </a:xfrm>
          <a:custGeom>
            <a:avLst/>
            <a:gdLst>
              <a:gd name="connsiteX0" fmla="*/ 0 w 3416198"/>
              <a:gd name="connsiteY0" fmla="*/ 713232 h 713232"/>
              <a:gd name="connsiteX1" fmla="*/ 618134 w 3416198"/>
              <a:gd name="connsiteY1" fmla="*/ 329184 h 713232"/>
              <a:gd name="connsiteX2" fmla="*/ 1086307 w 3416198"/>
              <a:gd name="connsiteY2" fmla="*/ 237744 h 713232"/>
              <a:gd name="connsiteX3" fmla="*/ 1506931 w 3416198"/>
              <a:gd name="connsiteY3" fmla="*/ 460857 h 713232"/>
              <a:gd name="connsiteX4" fmla="*/ 1806854 w 3416198"/>
              <a:gd name="connsiteY4" fmla="*/ 373075 h 713232"/>
              <a:gd name="connsiteX5" fmla="*/ 2022653 w 3416198"/>
              <a:gd name="connsiteY5" fmla="*/ 475488 h 713232"/>
              <a:gd name="connsiteX6" fmla="*/ 2509114 w 3416198"/>
              <a:gd name="connsiteY6" fmla="*/ 230429 h 713232"/>
              <a:gd name="connsiteX7" fmla="*/ 3002890 w 3416198"/>
              <a:gd name="connsiteY7" fmla="*/ 113385 h 713232"/>
              <a:gd name="connsiteX8" fmla="*/ 3178454 w 3416198"/>
              <a:gd name="connsiteY8" fmla="*/ 0 h 713232"/>
              <a:gd name="connsiteX9" fmla="*/ 3416198 w 3416198"/>
              <a:gd name="connsiteY9" fmla="*/ 709574 h 713232"/>
              <a:gd name="connsiteX10" fmla="*/ 3416198 w 3416198"/>
              <a:gd name="connsiteY10" fmla="*/ 709574 h 713232"/>
              <a:gd name="connsiteX11" fmla="*/ 3412541 w 3416198"/>
              <a:gd name="connsiteY11" fmla="*/ 698601 h 713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16198" h="713232">
                <a:moveTo>
                  <a:pt x="0" y="713232"/>
                </a:moveTo>
                <a:lnTo>
                  <a:pt x="618134" y="329184"/>
                </a:lnTo>
                <a:lnTo>
                  <a:pt x="1086307" y="237744"/>
                </a:lnTo>
                <a:lnTo>
                  <a:pt x="1506931" y="460857"/>
                </a:lnTo>
                <a:lnTo>
                  <a:pt x="1806854" y="373075"/>
                </a:lnTo>
                <a:lnTo>
                  <a:pt x="2022653" y="475488"/>
                </a:lnTo>
                <a:lnTo>
                  <a:pt x="2509114" y="230429"/>
                </a:lnTo>
                <a:lnTo>
                  <a:pt x="3002890" y="113385"/>
                </a:lnTo>
                <a:lnTo>
                  <a:pt x="3178454" y="0"/>
                </a:lnTo>
                <a:lnTo>
                  <a:pt x="3416198" y="709574"/>
                </a:lnTo>
                <a:lnTo>
                  <a:pt x="3416198" y="709574"/>
                </a:lnTo>
                <a:lnTo>
                  <a:pt x="3412541" y="698601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22554">
              <a:buClrTx/>
            </a:pPr>
            <a:endParaRPr lang="en-US" sz="2057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B451A46-B64A-893B-2AD5-B4058233892B}"/>
              </a:ext>
            </a:extLst>
          </p:cNvPr>
          <p:cNvGrpSpPr/>
          <p:nvPr/>
        </p:nvGrpSpPr>
        <p:grpSpPr>
          <a:xfrm>
            <a:off x="39195" y="2879717"/>
            <a:ext cx="6881249" cy="147939"/>
            <a:chOff x="-7621" y="2061496"/>
            <a:chExt cx="7252395" cy="84669"/>
          </a:xfrm>
        </p:grpSpPr>
        <p:sp>
          <p:nvSpPr>
            <p:cNvPr id="23" name="Google Shape;122;p1">
              <a:extLst>
                <a:ext uri="{FF2B5EF4-FFF2-40B4-BE49-F238E27FC236}">
                  <a16:creationId xmlns:a16="http://schemas.microsoft.com/office/drawing/2014/main" id="{8BB9B0EF-E184-1021-7AAD-987938935650}"/>
                </a:ext>
              </a:extLst>
            </p:cNvPr>
            <p:cNvSpPr txBox="1"/>
            <p:nvPr/>
          </p:nvSpPr>
          <p:spPr>
            <a:xfrm>
              <a:off x="1644828" y="2064112"/>
              <a:ext cx="251613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2012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Google Shape;129;p1">
              <a:extLst>
                <a:ext uri="{FF2B5EF4-FFF2-40B4-BE49-F238E27FC236}">
                  <a16:creationId xmlns:a16="http://schemas.microsoft.com/office/drawing/2014/main" id="{8A10043A-F25A-20F2-0ABD-9B47D7FE7229}"/>
                </a:ext>
              </a:extLst>
            </p:cNvPr>
            <p:cNvSpPr txBox="1"/>
            <p:nvPr/>
          </p:nvSpPr>
          <p:spPr>
            <a:xfrm>
              <a:off x="-7621" y="2065651"/>
              <a:ext cx="251613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1972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Google Shape;130;p1">
              <a:extLst>
                <a:ext uri="{FF2B5EF4-FFF2-40B4-BE49-F238E27FC236}">
                  <a16:creationId xmlns:a16="http://schemas.microsoft.com/office/drawing/2014/main" id="{E89A2D1A-0D25-2821-6C54-882ABFAF5CC6}"/>
                </a:ext>
              </a:extLst>
            </p:cNvPr>
            <p:cNvSpPr txBox="1"/>
            <p:nvPr/>
          </p:nvSpPr>
          <p:spPr>
            <a:xfrm>
              <a:off x="3895783" y="2061496"/>
              <a:ext cx="318916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2015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Google Shape;131;p1">
              <a:extLst>
                <a:ext uri="{FF2B5EF4-FFF2-40B4-BE49-F238E27FC236}">
                  <a16:creationId xmlns:a16="http://schemas.microsoft.com/office/drawing/2014/main" id="{52AD34C5-7E95-E8B6-7779-D4E62FE7D5F5}"/>
                </a:ext>
              </a:extLst>
            </p:cNvPr>
            <p:cNvSpPr txBox="1"/>
            <p:nvPr/>
          </p:nvSpPr>
          <p:spPr>
            <a:xfrm>
              <a:off x="4505421" y="2063394"/>
              <a:ext cx="318916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2017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Google Shape;132;p1">
              <a:extLst>
                <a:ext uri="{FF2B5EF4-FFF2-40B4-BE49-F238E27FC236}">
                  <a16:creationId xmlns:a16="http://schemas.microsoft.com/office/drawing/2014/main" id="{940FFFC5-6B79-3C76-3EC7-F7A8D2D9FA99}"/>
                </a:ext>
              </a:extLst>
            </p:cNvPr>
            <p:cNvSpPr txBox="1"/>
            <p:nvPr/>
          </p:nvSpPr>
          <p:spPr>
            <a:xfrm>
              <a:off x="5489396" y="2064109"/>
              <a:ext cx="301092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2020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Google Shape;133;p1">
              <a:extLst>
                <a:ext uri="{FF2B5EF4-FFF2-40B4-BE49-F238E27FC236}">
                  <a16:creationId xmlns:a16="http://schemas.microsoft.com/office/drawing/2014/main" id="{E362573C-D998-16D8-2258-56524F933F75}"/>
                </a:ext>
              </a:extLst>
            </p:cNvPr>
            <p:cNvSpPr txBox="1"/>
            <p:nvPr/>
          </p:nvSpPr>
          <p:spPr>
            <a:xfrm>
              <a:off x="5871941" y="2064109"/>
              <a:ext cx="251613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2021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Google Shape;134;p1">
              <a:extLst>
                <a:ext uri="{FF2B5EF4-FFF2-40B4-BE49-F238E27FC236}">
                  <a16:creationId xmlns:a16="http://schemas.microsoft.com/office/drawing/2014/main" id="{CE9BA3E0-DBAA-2C80-916C-36B28248C9D5}"/>
                </a:ext>
              </a:extLst>
            </p:cNvPr>
            <p:cNvSpPr txBox="1"/>
            <p:nvPr/>
          </p:nvSpPr>
          <p:spPr>
            <a:xfrm>
              <a:off x="6993161" y="2064109"/>
              <a:ext cx="251613" cy="80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2024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2" name="Google Shape;121;p1">
            <a:extLst>
              <a:ext uri="{FF2B5EF4-FFF2-40B4-BE49-F238E27FC236}">
                <a16:creationId xmlns:a16="http://schemas.microsoft.com/office/drawing/2014/main" id="{A1729D58-1DEF-B1DB-86BF-1F7272C42EED}"/>
              </a:ext>
            </a:extLst>
          </p:cNvPr>
          <p:cNvSpPr/>
          <p:nvPr/>
        </p:nvSpPr>
        <p:spPr>
          <a:xfrm>
            <a:off x="1684936" y="280270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Google Shape;123;p1">
            <a:extLst>
              <a:ext uri="{FF2B5EF4-FFF2-40B4-BE49-F238E27FC236}">
                <a16:creationId xmlns:a16="http://schemas.microsoft.com/office/drawing/2014/main" id="{90146229-61AD-20D3-44DD-8F5F3DE5A264}"/>
              </a:ext>
            </a:extLst>
          </p:cNvPr>
          <p:cNvSpPr/>
          <p:nvPr/>
        </p:nvSpPr>
        <p:spPr>
          <a:xfrm>
            <a:off x="25648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Google Shape;124;p1">
            <a:extLst>
              <a:ext uri="{FF2B5EF4-FFF2-40B4-BE49-F238E27FC236}">
                <a16:creationId xmlns:a16="http://schemas.microsoft.com/office/drawing/2014/main" id="{F4CC5C77-F71E-7950-73E0-6CF67ECECE40}"/>
              </a:ext>
            </a:extLst>
          </p:cNvPr>
          <p:cNvSpPr/>
          <p:nvPr/>
        </p:nvSpPr>
        <p:spPr>
          <a:xfrm>
            <a:off x="3855979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Google Shape;125;p1">
            <a:extLst>
              <a:ext uri="{FF2B5EF4-FFF2-40B4-BE49-F238E27FC236}">
                <a16:creationId xmlns:a16="http://schemas.microsoft.com/office/drawing/2014/main" id="{F180987C-B074-AD23-CB79-2F22F6673A14}"/>
              </a:ext>
            </a:extLst>
          </p:cNvPr>
          <p:cNvSpPr/>
          <p:nvPr/>
        </p:nvSpPr>
        <p:spPr>
          <a:xfrm>
            <a:off x="4430065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Google Shape;126;p1">
            <a:extLst>
              <a:ext uri="{FF2B5EF4-FFF2-40B4-BE49-F238E27FC236}">
                <a16:creationId xmlns:a16="http://schemas.microsoft.com/office/drawing/2014/main" id="{E610CFAD-A6EE-B87E-3B6F-1C67D78A4741}"/>
              </a:ext>
            </a:extLst>
          </p:cNvPr>
          <p:cNvSpPr/>
          <p:nvPr/>
        </p:nvSpPr>
        <p:spPr>
          <a:xfrm>
            <a:off x="5353684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Google Shape;127;p1">
            <a:extLst>
              <a:ext uri="{FF2B5EF4-FFF2-40B4-BE49-F238E27FC236}">
                <a16:creationId xmlns:a16="http://schemas.microsoft.com/office/drawing/2014/main" id="{43DE98EE-21F8-3BF0-D1DF-71D3B11ED9E3}"/>
              </a:ext>
            </a:extLst>
          </p:cNvPr>
          <p:cNvSpPr/>
          <p:nvPr/>
        </p:nvSpPr>
        <p:spPr>
          <a:xfrm>
            <a:off x="5684931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Google Shape;128;p1">
            <a:extLst>
              <a:ext uri="{FF2B5EF4-FFF2-40B4-BE49-F238E27FC236}">
                <a16:creationId xmlns:a16="http://schemas.microsoft.com/office/drawing/2014/main" id="{E38A9E1E-C8F3-18AD-C5CF-0C10B57E069A}"/>
              </a:ext>
            </a:extLst>
          </p:cNvPr>
          <p:cNvSpPr/>
          <p:nvPr/>
        </p:nvSpPr>
        <p:spPr>
          <a:xfrm>
            <a:off x="6756236" y="2800680"/>
            <a:ext cx="83601" cy="83601"/>
          </a:xfrm>
          <a:prstGeom prst="flowChartConnector">
            <a:avLst/>
          </a:prstGeom>
          <a:solidFill>
            <a:schemeClr val="accen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ctr" anchorCtr="0">
            <a:noAutofit/>
          </a:bodyPr>
          <a:lstStyle/>
          <a:p>
            <a:pPr algn="ctr" defTabSz="522554">
              <a:buClrTx/>
            </a:pPr>
            <a:endParaRPr sz="2058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0030919-068F-663E-E9DE-61E32E2AB98D}"/>
              </a:ext>
            </a:extLst>
          </p:cNvPr>
          <p:cNvGrpSpPr/>
          <p:nvPr/>
        </p:nvGrpSpPr>
        <p:grpSpPr>
          <a:xfrm>
            <a:off x="3466868" y="2981992"/>
            <a:ext cx="2263777" cy="681725"/>
            <a:chOff x="3433529" y="2177299"/>
            <a:chExt cx="1980804" cy="596511"/>
          </a:xfrm>
        </p:grpSpPr>
        <p:sp>
          <p:nvSpPr>
            <p:cNvPr id="60" name="Google Shape;145;p1">
              <a:extLst>
                <a:ext uri="{FF2B5EF4-FFF2-40B4-BE49-F238E27FC236}">
                  <a16:creationId xmlns:a16="http://schemas.microsoft.com/office/drawing/2014/main" id="{5F38E568-E5D6-2185-1E67-87CE871AED27}"/>
                </a:ext>
              </a:extLst>
            </p:cNvPr>
            <p:cNvSpPr txBox="1"/>
            <p:nvPr/>
          </p:nvSpPr>
          <p:spPr>
            <a:xfrm>
              <a:off x="3433529" y="2187516"/>
              <a:ext cx="807483" cy="4615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4486" tIns="52229" rIns="104486" bIns="52229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b="1" i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Environmental impact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assessment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Google Shape;146;p1">
              <a:extLst>
                <a:ext uri="{FF2B5EF4-FFF2-40B4-BE49-F238E27FC236}">
                  <a16:creationId xmlns:a16="http://schemas.microsoft.com/office/drawing/2014/main" id="{989A484B-806D-BC30-35AD-E95FC14288DF}"/>
                </a:ext>
              </a:extLst>
            </p:cNvPr>
            <p:cNvSpPr txBox="1"/>
            <p:nvPr/>
          </p:nvSpPr>
          <p:spPr>
            <a:xfrm>
              <a:off x="4019502" y="2189137"/>
              <a:ext cx="619079" cy="5846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4486" tIns="52229" rIns="104486" bIns="52229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5B9BD5"/>
                  </a:solidFill>
                  <a:latin typeface="Calibri" panose="020F0502020204030204"/>
                  <a:ea typeface="+mn-ea"/>
                  <a:cs typeface="+mn-cs"/>
                </a:rPr>
                <a:t>Mining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5B9BD5"/>
                  </a:solidFill>
                  <a:latin typeface="Calibri" panose="020F0502020204030204"/>
                  <a:ea typeface="+mn-ea"/>
                  <a:cs typeface="+mn-cs"/>
                </a:rPr>
                <a:t>ban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5B9BD5"/>
                  </a:solidFill>
                  <a:latin typeface="Calibri" panose="020F0502020204030204"/>
                  <a:ea typeface="+mn-ea"/>
                  <a:cs typeface="+mn-cs"/>
                </a:rPr>
                <a:t>granted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5B9BD5"/>
                  </a:solidFill>
                  <a:latin typeface="Calibri" panose="020F0502020204030204"/>
                  <a:ea typeface="+mn-ea"/>
                  <a:cs typeface="+mn-cs"/>
                </a:rPr>
                <a:t>by courts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Google Shape;147;p1">
              <a:extLst>
                <a:ext uri="{FF2B5EF4-FFF2-40B4-BE49-F238E27FC236}">
                  <a16:creationId xmlns:a16="http://schemas.microsoft.com/office/drawing/2014/main" id="{9AD4BFBC-3CAC-641E-BEB3-9E8F79E8E915}"/>
                </a:ext>
              </a:extLst>
            </p:cNvPr>
            <p:cNvSpPr txBox="1"/>
            <p:nvPr/>
          </p:nvSpPr>
          <p:spPr>
            <a:xfrm>
              <a:off x="4843343" y="2177299"/>
              <a:ext cx="570990" cy="4615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4486" tIns="52229" rIns="104486" bIns="52229" anchor="t" anchorCtr="0">
              <a:spAutoFit/>
            </a:bodyPr>
            <a:lstStyle/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C00000"/>
                  </a:solidFill>
                  <a:latin typeface="Calibri" panose="020F0502020204030204"/>
                  <a:ea typeface="+mn-ea"/>
                  <a:cs typeface="+mn-cs"/>
                </a:rPr>
                <a:t>Mining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C00000"/>
                  </a:solidFill>
                  <a:latin typeface="Calibri" panose="020F0502020204030204"/>
                  <a:ea typeface="+mn-ea"/>
                  <a:cs typeface="+mn-cs"/>
                </a:rPr>
                <a:t>ban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algn="ctr" defTabSz="522554">
                <a:buClrTx/>
              </a:pPr>
              <a:r>
                <a:rPr lang="en-US" sz="914" b="1" i="1" kern="1200" dirty="0">
                  <a:solidFill>
                    <a:srgbClr val="C00000"/>
                  </a:solidFill>
                  <a:latin typeface="Calibri" panose="020F0502020204030204"/>
                  <a:ea typeface="+mn-ea"/>
                  <a:cs typeface="+mn-cs"/>
                </a:rPr>
                <a:t>enacted</a:t>
              </a:r>
              <a:endParaRPr sz="160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" name="Google Shape;142;p1">
            <a:extLst>
              <a:ext uri="{FF2B5EF4-FFF2-40B4-BE49-F238E27FC236}">
                <a16:creationId xmlns:a16="http://schemas.microsoft.com/office/drawing/2014/main" id="{9383FC8C-AEB5-1B73-2777-B429F228B834}"/>
              </a:ext>
            </a:extLst>
          </p:cNvPr>
          <p:cNvSpPr txBox="1"/>
          <p:nvPr/>
        </p:nvSpPr>
        <p:spPr>
          <a:xfrm>
            <a:off x="185452" y="3720829"/>
            <a:ext cx="6889565" cy="281552"/>
          </a:xfrm>
          <a:prstGeom prst="rect">
            <a:avLst/>
          </a:prstGeom>
          <a:noFill/>
          <a:ln w="9525" cap="flat" cmpd="sng">
            <a:solidFill>
              <a:srgbClr val="1F5C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4486" tIns="52229" rIns="104486" bIns="52229" anchor="t" anchorCtr="0">
            <a:spAutoFit/>
          </a:bodyPr>
          <a:lstStyle/>
          <a:p>
            <a:pPr defTabSz="522554">
              <a:buClrTx/>
            </a:pPr>
            <a:r>
              <a:rPr lang="en-US" sz="1144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Channel Extraction                Abandoned Channels/Floodplain Extraction              Migrant worker population  </a:t>
            </a:r>
          </a:p>
        </p:txBody>
      </p:sp>
      <p:cxnSp>
        <p:nvCxnSpPr>
          <p:cNvPr id="68" name="Google Shape;106;p1">
            <a:extLst>
              <a:ext uri="{FF2B5EF4-FFF2-40B4-BE49-F238E27FC236}">
                <a16:creationId xmlns:a16="http://schemas.microsoft.com/office/drawing/2014/main" id="{A5B35418-DF1C-4549-321B-1EE71A252545}"/>
              </a:ext>
            </a:extLst>
          </p:cNvPr>
          <p:cNvCxnSpPr>
            <a:cxnSpLocks/>
          </p:cNvCxnSpPr>
          <p:nvPr/>
        </p:nvCxnSpPr>
        <p:spPr>
          <a:xfrm>
            <a:off x="15234" y="1933079"/>
            <a:ext cx="7053943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5" name="Google Shape;144;p1">
            <a:extLst>
              <a:ext uri="{FF2B5EF4-FFF2-40B4-BE49-F238E27FC236}">
                <a16:creationId xmlns:a16="http://schemas.microsoft.com/office/drawing/2014/main" id="{705B0698-9157-1441-1B7D-BF8014C9CB6F}"/>
              </a:ext>
            </a:extLst>
          </p:cNvPr>
          <p:cNvCxnSpPr/>
          <p:nvPr/>
        </p:nvCxnSpPr>
        <p:spPr>
          <a:xfrm>
            <a:off x="1468636" y="3870707"/>
            <a:ext cx="313510" cy="0"/>
          </a:xfrm>
          <a:prstGeom prst="straightConnector1">
            <a:avLst/>
          </a:prstGeom>
          <a:noFill/>
          <a:ln w="38100" cap="flat" cmpd="sng">
            <a:solidFill>
              <a:srgbClr val="4169E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6" name="Google Shape;144;p1">
            <a:extLst>
              <a:ext uri="{FF2B5EF4-FFF2-40B4-BE49-F238E27FC236}">
                <a16:creationId xmlns:a16="http://schemas.microsoft.com/office/drawing/2014/main" id="{A7575041-C826-7A29-4CDE-38CD758EAB1A}"/>
              </a:ext>
            </a:extLst>
          </p:cNvPr>
          <p:cNvCxnSpPr/>
          <p:nvPr/>
        </p:nvCxnSpPr>
        <p:spPr>
          <a:xfrm>
            <a:off x="4546185" y="3866606"/>
            <a:ext cx="31351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7" name="Google Shape;144;p1">
            <a:extLst>
              <a:ext uri="{FF2B5EF4-FFF2-40B4-BE49-F238E27FC236}">
                <a16:creationId xmlns:a16="http://schemas.microsoft.com/office/drawing/2014/main" id="{F373EAEE-1F1D-41B6-EEC6-963987B24B4A}"/>
              </a:ext>
            </a:extLst>
          </p:cNvPr>
          <p:cNvCxnSpPr/>
          <p:nvPr/>
        </p:nvCxnSpPr>
        <p:spPr>
          <a:xfrm>
            <a:off x="6623249" y="3868546"/>
            <a:ext cx="313510" cy="0"/>
          </a:xfrm>
          <a:prstGeom prst="straightConnector1">
            <a:avLst/>
          </a:prstGeom>
          <a:noFill/>
          <a:ln w="38100" cap="flat" cmpd="sng">
            <a:solidFill>
              <a:srgbClr val="223F59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3323621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3521</TotalTime>
  <Words>75</Words>
  <Application>Microsoft Office PowerPoint</Application>
  <PresentationFormat>Custom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Calibri Light</vt:lpstr>
      <vt:lpstr>1_Office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Chyon, Sadiul</dc:creator>
  <cp:lastModifiedBy>Chyon, Sadiul</cp:lastModifiedBy>
  <cp:revision>35</cp:revision>
  <dcterms:created xsi:type="dcterms:W3CDTF">2024-11-05T15:25:34Z</dcterms:created>
  <dcterms:modified xsi:type="dcterms:W3CDTF">2025-11-23T05:31:57Z</dcterms:modified>
</cp:coreProperties>
</file>